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9" r:id="rId4"/>
  </p:sldMasterIdLst>
  <p:notesMasterIdLst>
    <p:notesMasterId r:id="rId12"/>
  </p:notesMasterIdLst>
  <p:sldIdLst>
    <p:sldId id="299" r:id="rId5"/>
    <p:sldId id="295" r:id="rId6"/>
    <p:sldId id="296" r:id="rId7"/>
    <p:sldId id="292" r:id="rId8"/>
    <p:sldId id="300" r:id="rId9"/>
    <p:sldId id="301" r:id="rId10"/>
    <p:sldId id="291" r:id="rId11"/>
  </p:sldIdLst>
  <p:sldSz cx="24384000" cy="13716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lish Medium" pitchFamily="2" charset="0"/>
      <p:regular r:id="rId17"/>
      <p: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ilaos Zisou" initials="CZ" lastIdx="4" clrIdx="0">
    <p:extLst>
      <p:ext uri="{19B8F6BF-5375-455C-9EA6-DF929625EA0E}">
        <p15:presenceInfo xmlns:p15="http://schemas.microsoft.com/office/powerpoint/2012/main" userId="S-1-5-21-944046252-2799899743-1142484129-130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DBFA5A-7CED-3019-1386-53341A8A7A6F}" v="1" dt="2023-02-08T15:25:27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6" autoAdjust="0"/>
    <p:restoredTop sz="96357" autoAdjust="0"/>
  </p:normalViewPr>
  <p:slideViewPr>
    <p:cSldViewPr snapToGrid="0">
      <p:cViewPr varScale="1">
        <p:scale>
          <a:sx n="41" d="100"/>
          <a:sy n="41" d="100"/>
        </p:scale>
        <p:origin x="610" y="34"/>
      </p:cViewPr>
      <p:guideLst/>
    </p:cSldViewPr>
  </p:slideViewPr>
  <p:outlineViewPr>
    <p:cViewPr>
      <p:scale>
        <a:sx n="33" d="100"/>
        <a:sy n="33" d="100"/>
      </p:scale>
      <p:origin x="0" y="-36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3C3BA-C1D5-431D-84F0-1836DC7946AF}" type="datetimeFigureOut">
              <a:rPr lang="en-GB" smtClean="0"/>
              <a:t>01/02/2025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30689-5CE1-4A5E-8B41-01A1350EE8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1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3" algn="l" defTabSz="182870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7" algn="l" defTabSz="182870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0" algn="l" defTabSz="182870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2" algn="l" defTabSz="182870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66" algn="l" defTabSz="182870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19" algn="l" defTabSz="182870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73" algn="l" defTabSz="182870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26" algn="l" defTabSz="182870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0689-5CE1-4A5E-8B41-01A1350EE8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6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0689-5CE1-4A5E-8B41-01A1350EE8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19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0689-5CE1-4A5E-8B41-01A1350EE8A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43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D65CA0A-5BCA-4726-A1D7-A8825BEAD03D}"/>
              </a:ext>
            </a:extLst>
          </p:cNvPr>
          <p:cNvSpPr/>
          <p:nvPr userDrawn="1"/>
        </p:nvSpPr>
        <p:spPr>
          <a:xfrm>
            <a:off x="21259801" y="308610"/>
            <a:ext cx="3124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E9BBD69-57BD-44B5-9365-AFC55B5DE6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757238"/>
            <a:ext cx="24384000" cy="12957175"/>
          </a:xfrm>
          <a:custGeom>
            <a:avLst/>
            <a:gdLst>
              <a:gd name="connsiteX0" fmla="*/ 16779240 w 24384000"/>
              <a:gd name="connsiteY0" fmla="*/ 0 h 12957175"/>
              <a:gd name="connsiteX1" fmla="*/ 24384000 w 24384000"/>
              <a:gd name="connsiteY1" fmla="*/ 0 h 12957175"/>
              <a:gd name="connsiteX2" fmla="*/ 24384000 w 24384000"/>
              <a:gd name="connsiteY2" fmla="*/ 12957175 h 12957175"/>
              <a:gd name="connsiteX3" fmla="*/ 0 w 24384000"/>
              <a:gd name="connsiteY3" fmla="*/ 12957175 h 12957175"/>
              <a:gd name="connsiteX4" fmla="*/ 0 w 24384000"/>
              <a:gd name="connsiteY4" fmla="*/ 2582862 h 12957175"/>
              <a:gd name="connsiteX5" fmla="*/ 16779240 w 24384000"/>
              <a:gd name="connsiteY5" fmla="*/ 2582862 h 129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4000" h="12957175">
                <a:moveTo>
                  <a:pt x="16779240" y="0"/>
                </a:moveTo>
                <a:lnTo>
                  <a:pt x="24384000" y="0"/>
                </a:lnTo>
                <a:lnTo>
                  <a:pt x="24384000" y="12957175"/>
                </a:lnTo>
                <a:lnTo>
                  <a:pt x="0" y="12957175"/>
                </a:lnTo>
                <a:lnTo>
                  <a:pt x="0" y="2582862"/>
                </a:lnTo>
                <a:lnTo>
                  <a:pt x="16779240" y="2582862"/>
                </a:lnTo>
                <a:close/>
              </a:path>
            </a:pathLst>
          </a:custGeom>
        </p:spPr>
        <p:txBody>
          <a:bodyPr wrap="square" bIns="216000" anchor="b" anchorCtr="0">
            <a:noAutofit/>
          </a:bodyPr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65735" y="5572118"/>
            <a:ext cx="10329465" cy="1130491"/>
          </a:xfrm>
          <a:solidFill>
            <a:schemeClr val="bg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dirty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Title line 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99FBB1-14EF-4CF6-B8D0-BB40ED511C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5735" y="6678049"/>
            <a:ext cx="9732566" cy="1130491"/>
          </a:xfrm>
          <a:solidFill>
            <a:schemeClr val="bg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2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D1BBBA-5B66-4F19-BC9B-28F30BDC0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5735" y="11537539"/>
            <a:ext cx="13155213" cy="78224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Conference/meeting 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2857FF-76B1-47E3-8B6F-552BA78E1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5735" y="10212887"/>
            <a:ext cx="5906689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firstname.surname@ndph.ox.ac.uk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4FA23FE-CBCB-42A4-89BB-11FF0F58F8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5736" y="10707094"/>
            <a:ext cx="2563413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F2DEBA6B-B24B-4283-970E-E9CA09F43E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65735" y="7783979"/>
            <a:ext cx="7810500" cy="1130491"/>
          </a:xfrm>
          <a:solidFill>
            <a:schemeClr val="bg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3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D71181-5939-45BA-B8B6-1EFDAD7F9863}"/>
              </a:ext>
            </a:extLst>
          </p:cNvPr>
          <p:cNvGrpSpPr/>
          <p:nvPr userDrawn="1"/>
        </p:nvGrpSpPr>
        <p:grpSpPr>
          <a:xfrm>
            <a:off x="-6311684" y="5265504"/>
            <a:ext cx="6240771" cy="3184991"/>
            <a:chOff x="-6311684" y="4598988"/>
            <a:chExt cx="6240771" cy="318499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4196AC0-FA60-490E-815F-CA859F41ED01}"/>
                </a:ext>
              </a:extLst>
            </p:cNvPr>
            <p:cNvSpPr/>
            <p:nvPr/>
          </p:nvSpPr>
          <p:spPr>
            <a:xfrm>
              <a:off x="-6311684" y="4598988"/>
              <a:ext cx="5729649" cy="3184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The pattern may be replaced by an image, if preferred. When replacing the cover image, don't forget to </a:t>
              </a:r>
              <a:br>
                <a:rPr lang="en-US" sz="3200" dirty="0"/>
              </a:br>
              <a:r>
                <a:rPr lang="en-US" sz="3200" dirty="0"/>
                <a:t>"send to back"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FE3DF186-0A41-4EBC-B599-3AB017EC6EED}"/>
                </a:ext>
              </a:extLst>
            </p:cNvPr>
            <p:cNvSpPr/>
            <p:nvPr/>
          </p:nvSpPr>
          <p:spPr>
            <a:xfrm rot="5400000">
              <a:off x="-713030" y="5932945"/>
              <a:ext cx="767158" cy="517076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84299" y="9260501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Presented by </a:t>
            </a:r>
            <a:r>
              <a:rPr lang="en-US" dirty="0"/>
              <a:t>[Presenter name here]</a:t>
            </a:r>
          </a:p>
        </p:txBody>
      </p:sp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C85646DA-D0DE-4A98-A076-62B067D911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99" y="829170"/>
            <a:ext cx="6277298" cy="2035280"/>
          </a:xfrm>
          <a:prstGeom prst="rect">
            <a:avLst/>
          </a:prstGeom>
        </p:spPr>
      </p:pic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5734" y="9736694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[Job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9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Slide (w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0" y="5513388"/>
            <a:ext cx="9814560" cy="611314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604375" y="468340"/>
            <a:ext cx="439937" cy="396079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54BFF5-9CAE-4296-8620-C84ADF5416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192001" y="5616010"/>
            <a:ext cx="2765227" cy="2071962"/>
          </a:xfrm>
        </p:spPr>
        <p:txBody>
          <a:bodyPr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535C71-C4A7-4CA6-86DF-E99829C0BC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64384" y="5513388"/>
            <a:ext cx="8179594" cy="2277207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0"/>
              </a:spcBef>
              <a:defRPr sz="21900" b="1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#%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B6E89A-14C9-4FE6-830A-74E47900F5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1" y="8118003"/>
            <a:ext cx="11051977" cy="1420511"/>
          </a:xfrm>
        </p:spPr>
        <p:txBody>
          <a:bodyPr/>
          <a:lstStyle>
            <a:lvl1pPr algn="ctr">
              <a:lnSpc>
                <a:spcPts val="4400"/>
              </a:lnSpc>
              <a:defRPr sz="4300">
                <a:solidFill>
                  <a:schemeClr val="tx1"/>
                </a:solidFill>
                <a:latin typeface="Mulish Medium" pitchFamily="2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A6F28-5A0E-4B38-953F-D8D6922AAF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C3FB08D-C02D-4782-B2F8-84B19E8BD8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276" y="11721998"/>
            <a:ext cx="5813724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5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w top bar and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604375" y="468340"/>
            <a:ext cx="439937" cy="396079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9F0DE56B-33AD-4516-88D0-7D695D68A8E5}"/>
              </a:ext>
            </a:extLst>
          </p:cNvPr>
          <p:cNvSpPr/>
          <p:nvPr userDrawn="1"/>
        </p:nvSpPr>
        <p:spPr>
          <a:xfrm>
            <a:off x="2" y="17"/>
            <a:ext cx="16972359" cy="851892"/>
          </a:xfrm>
          <a:custGeom>
            <a:avLst/>
            <a:gdLst/>
            <a:ahLst/>
            <a:cxnLst/>
            <a:rect l="l" t="t" r="r" b="b"/>
            <a:pathLst>
              <a:path w="9051925" h="605790">
                <a:moveTo>
                  <a:pt x="9051366" y="0"/>
                </a:moveTo>
                <a:lnTo>
                  <a:pt x="0" y="0"/>
                </a:lnTo>
                <a:lnTo>
                  <a:pt x="0" y="605167"/>
                </a:lnTo>
                <a:lnTo>
                  <a:pt x="9051366" y="605167"/>
                </a:lnTo>
                <a:lnTo>
                  <a:pt x="905136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4541FC-96EF-4534-A83D-50D5D95848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276" y="11721998"/>
            <a:ext cx="5813724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D05446AF-467B-4A85-B4DE-8A446BB05AF5}"/>
              </a:ext>
            </a:extLst>
          </p:cNvPr>
          <p:cNvSpPr/>
          <p:nvPr userDrawn="1"/>
        </p:nvSpPr>
        <p:spPr>
          <a:xfrm>
            <a:off x="855" y="1"/>
            <a:ext cx="16796517" cy="2516012"/>
          </a:xfrm>
          <a:custGeom>
            <a:avLst/>
            <a:gdLst/>
            <a:ahLst/>
            <a:cxnLst/>
            <a:rect l="l" t="t" r="r" b="b"/>
            <a:pathLst>
              <a:path w="13849350" h="2074545">
                <a:moveTo>
                  <a:pt x="13849138" y="0"/>
                </a:moveTo>
                <a:lnTo>
                  <a:pt x="0" y="0"/>
                </a:lnTo>
                <a:lnTo>
                  <a:pt x="0" y="2074345"/>
                </a:lnTo>
                <a:lnTo>
                  <a:pt x="13849138" y="2074345"/>
                </a:lnTo>
                <a:lnTo>
                  <a:pt x="1384913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48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1374" y="3528400"/>
            <a:ext cx="21313775" cy="84730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604375" y="468340"/>
            <a:ext cx="439937" cy="396079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1374" y="788220"/>
            <a:ext cx="14111851" cy="1070078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1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ine Title Bar (w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D05446AF-467B-4A85-B4DE-8A446BB05AF5}"/>
              </a:ext>
            </a:extLst>
          </p:cNvPr>
          <p:cNvSpPr/>
          <p:nvPr userDrawn="1"/>
        </p:nvSpPr>
        <p:spPr>
          <a:xfrm>
            <a:off x="855" y="1"/>
            <a:ext cx="16796517" cy="2516012"/>
          </a:xfrm>
          <a:custGeom>
            <a:avLst/>
            <a:gdLst/>
            <a:ahLst/>
            <a:cxnLst/>
            <a:rect l="l" t="t" r="r" b="b"/>
            <a:pathLst>
              <a:path w="13849350" h="2074545">
                <a:moveTo>
                  <a:pt x="13849138" y="0"/>
                </a:moveTo>
                <a:lnTo>
                  <a:pt x="0" y="0"/>
                </a:lnTo>
                <a:lnTo>
                  <a:pt x="0" y="2074345"/>
                </a:lnTo>
                <a:lnTo>
                  <a:pt x="13849138" y="2074345"/>
                </a:lnTo>
                <a:lnTo>
                  <a:pt x="1384913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48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1374" y="3528400"/>
            <a:ext cx="21313775" cy="84730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604375" y="468340"/>
            <a:ext cx="439937" cy="396079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1374" y="788220"/>
            <a:ext cx="14111851" cy="1070078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4760AD-70A4-46DA-A109-4E6713C9E2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276" y="11721998"/>
            <a:ext cx="5813724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0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91D6E155-A195-4271-9259-5FCA524D8D10}"/>
              </a:ext>
            </a:extLst>
          </p:cNvPr>
          <p:cNvSpPr/>
          <p:nvPr userDrawn="1"/>
        </p:nvSpPr>
        <p:spPr>
          <a:xfrm>
            <a:off x="855" y="1"/>
            <a:ext cx="16796517" cy="3404741"/>
          </a:xfrm>
          <a:custGeom>
            <a:avLst/>
            <a:gdLst/>
            <a:ahLst/>
            <a:cxnLst/>
            <a:rect l="l" t="t" r="r" b="b"/>
            <a:pathLst>
              <a:path w="13849350" h="2807335">
                <a:moveTo>
                  <a:pt x="13849138" y="0"/>
                </a:moveTo>
                <a:lnTo>
                  <a:pt x="0" y="0"/>
                </a:lnTo>
                <a:lnTo>
                  <a:pt x="0" y="2807307"/>
                </a:lnTo>
                <a:lnTo>
                  <a:pt x="13849138" y="2807307"/>
                </a:lnTo>
                <a:lnTo>
                  <a:pt x="1384913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48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1374" y="4266477"/>
            <a:ext cx="21313775" cy="84730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604375" y="468340"/>
            <a:ext cx="439937" cy="396079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1374" y="788220"/>
            <a:ext cx="14111851" cy="216453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1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Bar (w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91D6E155-A195-4271-9259-5FCA524D8D10}"/>
              </a:ext>
            </a:extLst>
          </p:cNvPr>
          <p:cNvSpPr/>
          <p:nvPr userDrawn="1"/>
        </p:nvSpPr>
        <p:spPr>
          <a:xfrm>
            <a:off x="855" y="1"/>
            <a:ext cx="16796517" cy="3404741"/>
          </a:xfrm>
          <a:custGeom>
            <a:avLst/>
            <a:gdLst/>
            <a:ahLst/>
            <a:cxnLst/>
            <a:rect l="l" t="t" r="r" b="b"/>
            <a:pathLst>
              <a:path w="13849350" h="2807335">
                <a:moveTo>
                  <a:pt x="13849138" y="0"/>
                </a:moveTo>
                <a:lnTo>
                  <a:pt x="0" y="0"/>
                </a:lnTo>
                <a:lnTo>
                  <a:pt x="0" y="2807307"/>
                </a:lnTo>
                <a:lnTo>
                  <a:pt x="13849138" y="2807307"/>
                </a:lnTo>
                <a:lnTo>
                  <a:pt x="1384913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2648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1374" y="4266477"/>
            <a:ext cx="21313775" cy="74555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604375" y="468340"/>
            <a:ext cx="439937" cy="396079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1374" y="788220"/>
            <a:ext cx="14111851" cy="216453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E47C78F-1838-47AE-98BD-C7E4A4179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276" y="11721998"/>
            <a:ext cx="5813724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D65CA0A-5BCA-4726-A1D7-A8825BEAD03D}"/>
              </a:ext>
            </a:extLst>
          </p:cNvPr>
          <p:cNvSpPr/>
          <p:nvPr userDrawn="1"/>
        </p:nvSpPr>
        <p:spPr>
          <a:xfrm>
            <a:off x="21259801" y="308610"/>
            <a:ext cx="3124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74F2C7A5-F7B2-4269-9A9C-89879931C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"/>
          <a:stretch>
            <a:fillRect/>
          </a:stretch>
        </p:blipFill>
        <p:spPr>
          <a:xfrm>
            <a:off x="0" y="0"/>
            <a:ext cx="24395814" cy="13716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BBA69A-5A4D-4B4C-B85C-0053B435B2F0}"/>
              </a:ext>
            </a:extLst>
          </p:cNvPr>
          <p:cNvSpPr/>
          <p:nvPr userDrawn="1"/>
        </p:nvSpPr>
        <p:spPr>
          <a:xfrm>
            <a:off x="-1" y="2"/>
            <a:ext cx="16821151" cy="3327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85C500-32D6-4DB3-9599-E97D9C0934DC}"/>
              </a:ext>
            </a:extLst>
          </p:cNvPr>
          <p:cNvSpPr/>
          <p:nvPr userDrawn="1"/>
        </p:nvSpPr>
        <p:spPr>
          <a:xfrm>
            <a:off x="-1" y="2"/>
            <a:ext cx="24384000" cy="781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6C3C8242-237B-418B-8589-66CD266D4F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00" y="828000"/>
            <a:ext cx="6274122" cy="2035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65735" y="5572118"/>
            <a:ext cx="10329465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Title line 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99FBB1-14EF-4CF6-B8D0-BB40ED511C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5735" y="6678049"/>
            <a:ext cx="9732566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2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D1BBBA-5B66-4F19-BC9B-28F30BDC0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5735" y="11537539"/>
            <a:ext cx="13155213" cy="78224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Conference/meeting title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F2DEBA6B-B24B-4283-970E-E9CA09F43E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65735" y="7783979"/>
            <a:ext cx="7810500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3 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12857FF-76B1-47E3-8B6F-552BA78E1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5735" y="10212887"/>
            <a:ext cx="5906689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firstname.surname@ndph.ox.ac.uk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4FA23FE-CBCB-42A4-89BB-11FF0F58F8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5736" y="10707094"/>
            <a:ext cx="2563413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84299" y="9260501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Presented by </a:t>
            </a:r>
            <a:r>
              <a:rPr lang="en-US" dirty="0"/>
              <a:t>[Presenter name here]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5734" y="9736694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[Job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9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D65CA0A-5BCA-4726-A1D7-A8825BEAD03D}"/>
              </a:ext>
            </a:extLst>
          </p:cNvPr>
          <p:cNvSpPr/>
          <p:nvPr userDrawn="1"/>
        </p:nvSpPr>
        <p:spPr>
          <a:xfrm>
            <a:off x="21259801" y="308610"/>
            <a:ext cx="3124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Picture 22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184988CC-25AD-400F-A4A2-B3A8DED88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"/>
          <a:stretch>
            <a:fillRect/>
          </a:stretch>
        </p:blipFill>
        <p:spPr>
          <a:xfrm>
            <a:off x="0" y="0"/>
            <a:ext cx="24395814" cy="13716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BBA69A-5A4D-4B4C-B85C-0053B435B2F0}"/>
              </a:ext>
            </a:extLst>
          </p:cNvPr>
          <p:cNvSpPr/>
          <p:nvPr userDrawn="1"/>
        </p:nvSpPr>
        <p:spPr>
          <a:xfrm>
            <a:off x="-1" y="2"/>
            <a:ext cx="16821151" cy="3327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85C500-32D6-4DB3-9599-E97D9C0934DC}"/>
              </a:ext>
            </a:extLst>
          </p:cNvPr>
          <p:cNvSpPr/>
          <p:nvPr userDrawn="1"/>
        </p:nvSpPr>
        <p:spPr>
          <a:xfrm>
            <a:off x="-1" y="2"/>
            <a:ext cx="24384000" cy="781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6C3C8242-237B-418B-8589-66CD266D4F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00" y="828000"/>
            <a:ext cx="6274122" cy="2035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65735" y="5572118"/>
            <a:ext cx="10329465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Title line 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99FBB1-14EF-4CF6-B8D0-BB40ED511C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5735" y="6678049"/>
            <a:ext cx="9732566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2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D1BBBA-5B66-4F19-BC9B-28F30BDC0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5735" y="11537539"/>
            <a:ext cx="13155213" cy="78224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Conference/meeting title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F2DEBA6B-B24B-4283-970E-E9CA09F43E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65735" y="7783979"/>
            <a:ext cx="7810500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3 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12857FF-76B1-47E3-8B6F-552BA78E1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5735" y="10212887"/>
            <a:ext cx="5906689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firstname.surname@ndph.ox.ac.uk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4FA23FE-CBCB-42A4-89BB-11FF0F58F8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5736" y="10707094"/>
            <a:ext cx="2563413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84299" y="9260501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Presented by </a:t>
            </a:r>
            <a:r>
              <a:rPr lang="en-US" dirty="0"/>
              <a:t>[Presenter name here]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5734" y="9736694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[Job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0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D65CA0A-5BCA-4726-A1D7-A8825BEAD03D}"/>
              </a:ext>
            </a:extLst>
          </p:cNvPr>
          <p:cNvSpPr/>
          <p:nvPr userDrawn="1"/>
        </p:nvSpPr>
        <p:spPr>
          <a:xfrm>
            <a:off x="21259801" y="308610"/>
            <a:ext cx="3124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D5A62C1D-3C3A-462F-A13E-AF3E276A7F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"/>
          <a:stretch>
            <a:fillRect/>
          </a:stretch>
        </p:blipFill>
        <p:spPr>
          <a:xfrm>
            <a:off x="0" y="0"/>
            <a:ext cx="24395814" cy="13716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BBA69A-5A4D-4B4C-B85C-0053B435B2F0}"/>
              </a:ext>
            </a:extLst>
          </p:cNvPr>
          <p:cNvSpPr/>
          <p:nvPr userDrawn="1"/>
        </p:nvSpPr>
        <p:spPr>
          <a:xfrm>
            <a:off x="-1" y="2"/>
            <a:ext cx="16821151" cy="3327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85C500-32D6-4DB3-9599-E97D9C0934DC}"/>
              </a:ext>
            </a:extLst>
          </p:cNvPr>
          <p:cNvSpPr/>
          <p:nvPr userDrawn="1"/>
        </p:nvSpPr>
        <p:spPr>
          <a:xfrm>
            <a:off x="-1" y="2"/>
            <a:ext cx="24384000" cy="781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6C3C8242-237B-418B-8589-66CD266D4F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00" y="828000"/>
            <a:ext cx="6274122" cy="2035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65735" y="5572118"/>
            <a:ext cx="10329465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Title line 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99FBB1-14EF-4CF6-B8D0-BB40ED511C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5735" y="6678049"/>
            <a:ext cx="9732566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2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D1BBBA-5B66-4F19-BC9B-28F30BDC0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5735" y="11537539"/>
            <a:ext cx="13155213" cy="78224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Conference/meeting title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F2DEBA6B-B24B-4283-970E-E9CA09F43E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65735" y="7783979"/>
            <a:ext cx="7810500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3 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12857FF-76B1-47E3-8B6F-552BA78E1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5735" y="10212887"/>
            <a:ext cx="5906689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firstname.surname@ndph.ox.ac.uk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4FA23FE-CBCB-42A4-89BB-11FF0F58F8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5736" y="10707094"/>
            <a:ext cx="2563413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84299" y="9260501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Presented by </a:t>
            </a:r>
            <a:r>
              <a:rPr lang="en-US" dirty="0"/>
              <a:t>[Presenter name here]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5734" y="9736694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[Job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6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D65CA0A-5BCA-4726-A1D7-A8825BEAD03D}"/>
              </a:ext>
            </a:extLst>
          </p:cNvPr>
          <p:cNvSpPr/>
          <p:nvPr userDrawn="1"/>
        </p:nvSpPr>
        <p:spPr>
          <a:xfrm>
            <a:off x="21259801" y="308610"/>
            <a:ext cx="3124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77951D43-B410-4C70-BDB7-E0A352168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"/>
          <a:stretch>
            <a:fillRect/>
          </a:stretch>
        </p:blipFill>
        <p:spPr>
          <a:xfrm>
            <a:off x="0" y="0"/>
            <a:ext cx="24395814" cy="13716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BBA69A-5A4D-4B4C-B85C-0053B435B2F0}"/>
              </a:ext>
            </a:extLst>
          </p:cNvPr>
          <p:cNvSpPr/>
          <p:nvPr userDrawn="1"/>
        </p:nvSpPr>
        <p:spPr>
          <a:xfrm>
            <a:off x="-1" y="2"/>
            <a:ext cx="16821151" cy="3327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85C500-32D6-4DB3-9599-E97D9C0934DC}"/>
              </a:ext>
            </a:extLst>
          </p:cNvPr>
          <p:cNvSpPr/>
          <p:nvPr userDrawn="1"/>
        </p:nvSpPr>
        <p:spPr>
          <a:xfrm>
            <a:off x="-1" y="2"/>
            <a:ext cx="24384000" cy="781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6C3C8242-237B-418B-8589-66CD266D4F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00" y="828000"/>
            <a:ext cx="6274122" cy="2035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65735" y="5572118"/>
            <a:ext cx="10329465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Title line 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99FBB1-14EF-4CF6-B8D0-BB40ED511C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5735" y="6678049"/>
            <a:ext cx="9732566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2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D1BBBA-5B66-4F19-BC9B-28F30BDC0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5735" y="11537539"/>
            <a:ext cx="13155213" cy="78224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Conference/meeting title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F2DEBA6B-B24B-4283-970E-E9CA09F43E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65735" y="7783979"/>
            <a:ext cx="7810500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3 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12857FF-76B1-47E3-8B6F-552BA78E1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5735" y="10212887"/>
            <a:ext cx="5906689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firstname.surname@ndph.ox.ac.uk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4FA23FE-CBCB-42A4-89BB-11FF0F58F8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5736" y="10707094"/>
            <a:ext cx="2563413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84299" y="9260501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Presented by </a:t>
            </a:r>
            <a:r>
              <a:rPr lang="en-US" dirty="0"/>
              <a:t>[Presenter name here]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5734" y="9736694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[Job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9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D65CA0A-5BCA-4726-A1D7-A8825BEAD03D}"/>
              </a:ext>
            </a:extLst>
          </p:cNvPr>
          <p:cNvSpPr/>
          <p:nvPr userDrawn="1"/>
        </p:nvSpPr>
        <p:spPr>
          <a:xfrm>
            <a:off x="21259801" y="308610"/>
            <a:ext cx="3124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CBA04663-5ECF-4B11-85D2-BBD7942915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"/>
          <a:stretch>
            <a:fillRect/>
          </a:stretch>
        </p:blipFill>
        <p:spPr>
          <a:xfrm>
            <a:off x="0" y="0"/>
            <a:ext cx="24395814" cy="13716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BBA69A-5A4D-4B4C-B85C-0053B435B2F0}"/>
              </a:ext>
            </a:extLst>
          </p:cNvPr>
          <p:cNvSpPr/>
          <p:nvPr userDrawn="1"/>
        </p:nvSpPr>
        <p:spPr>
          <a:xfrm>
            <a:off x="-1" y="2"/>
            <a:ext cx="16821151" cy="3327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85C500-32D6-4DB3-9599-E97D9C0934DC}"/>
              </a:ext>
            </a:extLst>
          </p:cNvPr>
          <p:cNvSpPr/>
          <p:nvPr userDrawn="1"/>
        </p:nvSpPr>
        <p:spPr>
          <a:xfrm>
            <a:off x="-1" y="2"/>
            <a:ext cx="24384000" cy="7810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6C3C8242-237B-418B-8589-66CD266D4F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00" y="828000"/>
            <a:ext cx="6274122" cy="2035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65735" y="5572118"/>
            <a:ext cx="10329465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Title line 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99FBB1-14EF-4CF6-B8D0-BB40ED511C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5735" y="6678049"/>
            <a:ext cx="9732566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2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D1BBBA-5B66-4F19-BC9B-28F30BDC06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5735" y="11537539"/>
            <a:ext cx="13155213" cy="78224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Conference/meeting title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F2DEBA6B-B24B-4283-970E-E9CA09F43E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65735" y="7783979"/>
            <a:ext cx="7810500" cy="1130491"/>
          </a:xfrm>
          <a:solidFill>
            <a:schemeClr val="accent1"/>
          </a:solidFill>
        </p:spPr>
        <p:txBody>
          <a:bodyPr vert="horz" lIns="144000" tIns="36000" rIns="0" bIns="0" rtlCol="0" anchor="ctr" anchorCtr="0">
            <a:noAutofit/>
          </a:bodyPr>
          <a:lstStyle>
            <a:lvl1pPr>
              <a:defRPr lang="en-US" sz="7800" b="1" dirty="0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Title line 3 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12857FF-76B1-47E3-8B6F-552BA78E1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5735" y="10212887"/>
            <a:ext cx="5906689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firstname.surname@ndph.ox.ac.uk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4FA23FE-CBCB-42A4-89BB-11FF0F58F8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65736" y="10707094"/>
            <a:ext cx="2563413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84299" y="9260501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Presented by </a:t>
            </a:r>
            <a:r>
              <a:rPr lang="en-US" dirty="0"/>
              <a:t>[Presenter name here]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0C30F047-5E5D-4B53-9CE3-C52A1D4F0F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5734" y="9736694"/>
            <a:ext cx="6382938" cy="497391"/>
          </a:xfrm>
          <a:solidFill>
            <a:schemeClr val="accent1"/>
          </a:solidFill>
        </p:spPr>
        <p:txBody>
          <a:bodyPr lIns="144000" anchor="ctr" anchorCtr="0"/>
          <a:lstStyle>
            <a:lvl1pPr>
              <a:defRPr sz="28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marL="0" marR="0" lvl="0" indent="0" algn="l" defTabSz="130046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[Job title]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8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B937A8-F8DF-4646-AA96-8912A31DB8F4}"/>
              </a:ext>
            </a:extLst>
          </p:cNvPr>
          <p:cNvGrpSpPr/>
          <p:nvPr userDrawn="1"/>
        </p:nvGrpSpPr>
        <p:grpSpPr>
          <a:xfrm>
            <a:off x="24614044" y="-20093"/>
            <a:ext cx="5032521" cy="7392443"/>
            <a:chOff x="13127489" y="-14288"/>
            <a:chExt cx="2684011" cy="52568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51882A-F5DF-4582-9323-35FCAEBBB228}"/>
                </a:ext>
              </a:extLst>
            </p:cNvPr>
            <p:cNvSpPr/>
            <p:nvPr/>
          </p:nvSpPr>
          <p:spPr>
            <a:xfrm>
              <a:off x="13403263" y="-14288"/>
              <a:ext cx="2408237" cy="52568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/>
            <a:lstStyle/>
            <a:p>
              <a:pPr algn="l"/>
              <a:r>
                <a:rPr lang="en-GB" sz="3200" dirty="0"/>
                <a:t>To adjust the slide number total: </a:t>
              </a:r>
            </a:p>
            <a:p>
              <a:pPr marL="285750" indent="-285750" algn="l">
                <a:spcBef>
                  <a:spcPts val="2400"/>
                </a:spcBef>
                <a:buFont typeface="Arial" panose="020B0604020202020204" pitchFamily="34" charset="0"/>
                <a:buChar char="•"/>
              </a:pPr>
              <a:r>
                <a:rPr lang="en-GB" sz="3200" dirty="0"/>
                <a:t>Select the “View” tab from the top ribbon</a:t>
              </a:r>
            </a:p>
            <a:p>
              <a:pPr marL="285750" indent="-285750" algn="l">
                <a:spcBef>
                  <a:spcPts val="2400"/>
                </a:spcBef>
                <a:buFont typeface="Arial" panose="020B0604020202020204" pitchFamily="34" charset="0"/>
                <a:buChar char="•"/>
              </a:pPr>
              <a:r>
                <a:rPr lang="en-GB" sz="3200" dirty="0"/>
                <a:t>Then select </a:t>
              </a:r>
              <a:br>
                <a:rPr lang="en-GB" sz="3200" dirty="0"/>
              </a:br>
              <a:r>
                <a:rPr lang="en-GB" sz="3200" dirty="0"/>
                <a:t>“Slide Master”</a:t>
              </a:r>
            </a:p>
            <a:p>
              <a:pPr marL="285750" indent="-285750" algn="l">
                <a:spcBef>
                  <a:spcPts val="2400"/>
                </a:spcBef>
                <a:buFont typeface="Arial" panose="020B0604020202020204" pitchFamily="34" charset="0"/>
                <a:buChar char="•"/>
              </a:pPr>
              <a:r>
                <a:rPr lang="en-US" sz="3200" dirty="0"/>
                <a:t>Go to the top master slide and you will be able to edit it there. </a:t>
              </a:r>
              <a:r>
                <a:rPr lang="en-US" sz="2800" dirty="0"/>
                <a:t>(All the other slides </a:t>
              </a:r>
              <a:br>
                <a:rPr lang="en-US" sz="2800" dirty="0"/>
              </a:br>
              <a:r>
                <a:rPr lang="en-US" sz="2800" dirty="0"/>
                <a:t>will then update automatically.)</a:t>
              </a:r>
              <a:endParaRPr lang="en-GB" sz="3200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F9A096F-D458-4FBE-B084-AB71DBA16CD7}"/>
                </a:ext>
              </a:extLst>
            </p:cNvPr>
            <p:cNvSpPr/>
            <p:nvPr/>
          </p:nvSpPr>
          <p:spPr>
            <a:xfrm rot="16200000" flipH="1">
              <a:off x="12992608" y="335983"/>
              <a:ext cx="545535" cy="27577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79E0CE-82D6-4E62-B846-C54F3C852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604375" y="468340"/>
            <a:ext cx="366712" cy="396079"/>
          </a:xfrm>
        </p:spPr>
        <p:txBody>
          <a:bodyPr/>
          <a:lstStyle/>
          <a:p>
            <a:fld id="{9531C42D-C051-44A0-B77F-838FCEDD279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71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w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79E0CE-82D6-4E62-B846-C54F3C852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604375" y="468340"/>
            <a:ext cx="366712" cy="396079"/>
          </a:xfrm>
        </p:spPr>
        <p:txBody>
          <a:bodyPr/>
          <a:lstStyle/>
          <a:p>
            <a:fld id="{9531C42D-C051-44A0-B77F-838FCEDD279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CA4533-F87A-4339-91B7-5EEEA1639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276" y="11721998"/>
            <a:ext cx="5813724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w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36698" y="5443200"/>
            <a:ext cx="8807280" cy="52070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C9538-DDE9-4B80-90FF-B4DEF2E93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604375" y="468340"/>
            <a:ext cx="439937" cy="396079"/>
          </a:xfrm>
        </p:spPr>
        <p:txBody>
          <a:bodyPr/>
          <a:lstStyle/>
          <a:p>
            <a:fld id="{9531C42D-C051-44A0-B77F-838FCEDD279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7E023-9653-4357-9B9D-849F688DE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36698" y="1846800"/>
            <a:ext cx="8807280" cy="29722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B640DD-B068-4B6B-9AA5-4096711B6B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851910"/>
            <a:ext cx="13193615" cy="12864091"/>
          </a:xfrm>
        </p:spPr>
        <p:txBody>
          <a:bodyPr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D9C6869-8BA0-4B7D-BAA3-8C252A20F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276" y="11721998"/>
            <a:ext cx="5813724" cy="19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11375" y="788219"/>
            <a:ext cx="19155994" cy="22117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374" y="4191000"/>
            <a:ext cx="21313775" cy="6972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528800" y="471600"/>
            <a:ext cx="366712" cy="39607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algn="ctr">
              <a:defRPr lang="en-GB" sz="2000" b="1" smtClean="0">
                <a:solidFill>
                  <a:schemeClr val="accent1"/>
                </a:solidFill>
                <a:latin typeface="+mj-lt"/>
              </a:defRPr>
            </a:lvl1pPr>
          </a:lstStyle>
          <a:p>
            <a:fld id="{9531C42D-C051-44A0-B77F-838FCEDD279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C450E-86A0-4CFB-8B3B-54ED4D0B8426}"/>
              </a:ext>
            </a:extLst>
          </p:cNvPr>
          <p:cNvSpPr txBox="1"/>
          <p:nvPr userDrawn="1"/>
        </p:nvSpPr>
        <p:spPr>
          <a:xfrm>
            <a:off x="21238410" y="468340"/>
            <a:ext cx="1283728" cy="39607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2000" b="1" dirty="0">
                <a:solidFill>
                  <a:schemeClr val="accent1"/>
                </a:solidFill>
                <a:latin typeface="+mj-lt"/>
              </a:rPr>
              <a:t>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843CE-5BAC-4956-96E1-DAC70D90AACA}"/>
              </a:ext>
            </a:extLst>
          </p:cNvPr>
          <p:cNvSpPr txBox="1"/>
          <p:nvPr userDrawn="1"/>
        </p:nvSpPr>
        <p:spPr>
          <a:xfrm>
            <a:off x="22783500" y="468340"/>
            <a:ext cx="462263" cy="39607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2000" b="1" dirty="0">
                <a:solidFill>
                  <a:schemeClr val="accent1"/>
                </a:solidFill>
                <a:latin typeface="+mj-lt"/>
              </a:rPr>
              <a:t>/ 5</a:t>
            </a:r>
          </a:p>
        </p:txBody>
      </p:sp>
    </p:spTree>
    <p:extLst>
      <p:ext uri="{BB962C8B-B14F-4D97-AF65-F5344CB8AC3E}">
        <p14:creationId xmlns:p14="http://schemas.microsoft.com/office/powerpoint/2010/main" val="31162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21" r:id="rId7"/>
    <p:sldLayoutId id="2147483748" r:id="rId8"/>
    <p:sldLayoutId id="2147483749" r:id="rId9"/>
    <p:sldLayoutId id="2147483755" r:id="rId10"/>
    <p:sldLayoutId id="2147483743" r:id="rId11"/>
    <p:sldLayoutId id="2147483751" r:id="rId12"/>
    <p:sldLayoutId id="2147483752" r:id="rId13"/>
    <p:sldLayoutId id="2147483753" r:id="rId14"/>
    <p:sldLayoutId id="214748375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828800" rtl="0" eaLnBrk="1" latinLnBrk="0" hangingPunct="1">
        <a:lnSpc>
          <a:spcPct val="85000"/>
        </a:lnSpc>
        <a:spcBef>
          <a:spcPct val="0"/>
        </a:spcBef>
        <a:buNone/>
        <a:defRPr sz="7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457200" algn="l" defTabSz="1828800" rtl="0" eaLnBrk="1" latinLnBrk="0" hangingPunct="1">
        <a:lnSpc>
          <a:spcPct val="90000"/>
        </a:lnSpc>
        <a:spcBef>
          <a:spcPts val="3600"/>
        </a:spcBef>
        <a:buSzPct val="14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895350" indent="-438150" algn="l" defTabSz="1828800" rtl="0" eaLnBrk="1" latinLnBrk="0" hangingPunct="1">
        <a:lnSpc>
          <a:spcPct val="90000"/>
        </a:lnSpc>
        <a:spcBef>
          <a:spcPts val="3600"/>
        </a:spcBef>
        <a:buSzPct val="140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533400" algn="l" defTabSz="1828800" rtl="0" eaLnBrk="1" latinLnBrk="0" hangingPunct="1">
        <a:lnSpc>
          <a:spcPct val="90000"/>
        </a:lnSpc>
        <a:spcBef>
          <a:spcPts val="3600"/>
        </a:spcBef>
        <a:buSzPct val="14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981200" indent="-552450" algn="l" defTabSz="1828800" rtl="0" eaLnBrk="1" latinLnBrk="0" hangingPunct="1">
        <a:lnSpc>
          <a:spcPct val="90000"/>
        </a:lnSpc>
        <a:spcBef>
          <a:spcPts val="3600"/>
        </a:spcBef>
        <a:buSzPct val="14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1" userDrawn="1">
          <p15:clr>
            <a:srgbClr val="F26B43"/>
          </p15:clr>
        </p15:guide>
        <p15:guide id="3" pos="1330" userDrawn="1">
          <p15:clr>
            <a:srgbClr val="F26B43"/>
          </p15:clr>
        </p15:guide>
        <p15:guide id="4" pos="14756" userDrawn="1">
          <p15:clr>
            <a:srgbClr val="F26B43"/>
          </p15:clr>
        </p15:guide>
        <p15:guide id="5" orient="horz" pos="2897" userDrawn="1">
          <p15:clr>
            <a:srgbClr val="F26B43"/>
          </p15:clr>
        </p15:guide>
        <p15:guide id="6" orient="horz" pos="4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xWearab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inyurl.com/ukb-repeat-accelerometry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floor, group, tile, tiled&#10;&#10;Description automatically generated">
            <a:extLst>
              <a:ext uri="{FF2B5EF4-FFF2-40B4-BE49-F238E27FC236}">
                <a16:creationId xmlns:a16="http://schemas.microsoft.com/office/drawing/2014/main" id="{50DB2DD4-72A4-4707-93BB-A8CD55335EC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" b="2749"/>
          <a:stretch>
            <a:fillRect/>
          </a:stretch>
        </p:blipFill>
        <p:spPr>
          <a:xfrm>
            <a:off x="0" y="776288"/>
            <a:ext cx="24384000" cy="129571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E8D93A-1C44-4AB6-A4E7-787E7247D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734" y="4501662"/>
            <a:ext cx="18994964" cy="47582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8000" dirty="0"/>
              <a:t>Are we creatures of habit? </a:t>
            </a:r>
          </a:p>
          <a:p>
            <a:pPr>
              <a:lnSpc>
                <a:spcPct val="100000"/>
              </a:lnSpc>
            </a:pPr>
            <a:r>
              <a:rPr lang="en-GB" sz="6000" dirty="0"/>
              <a:t>Reproducibility of accelerometer-derived physical activity and sleep in the UK Biobank</a:t>
            </a:r>
            <a:endParaRPr lang="en-GB" sz="80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18D791-2943-4805-BF3F-8A77CA81AC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65731" y="10594097"/>
            <a:ext cx="5249467" cy="497391"/>
          </a:xfrm>
        </p:spPr>
        <p:txBody>
          <a:bodyPr/>
          <a:lstStyle/>
          <a:p>
            <a:r>
              <a:rPr lang="en-GB" dirty="0"/>
              <a:t>charilaos.zisou@ndph.ox.ac.uk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90F4341-9873-4B0F-A19D-ADF7C91AAF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2000" y="9259912"/>
            <a:ext cx="8868696" cy="3725374"/>
          </a:xfrm>
        </p:spPr>
        <p:txBody>
          <a:bodyPr/>
          <a:lstStyle/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GB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Contributions</a:t>
            </a:r>
            <a:r>
              <a:rPr lang="en-GB" sz="2000" b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Hannah Taylor</a:t>
            </a:r>
            <a:r>
              <a:rPr lang="en-GB" sz="2000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1,2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Ben Lacey</a:t>
            </a:r>
            <a:r>
              <a:rPr lang="en-GB" sz="2000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1,2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Imen Hammami</a:t>
            </a:r>
            <a:r>
              <a:rPr lang="en-GB" sz="2000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Rosemary Walmsley</a:t>
            </a:r>
            <a:r>
              <a:rPr lang="en-GB" sz="2000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Tessa Strain</a:t>
            </a:r>
            <a:r>
              <a:rPr lang="en-GB" sz="2000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Katrien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Wijndaele</a:t>
            </a:r>
            <a:r>
              <a:rPr lang="en-GB" sz="2000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Karl Smith-Byrne</a:t>
            </a:r>
            <a:r>
              <a:rPr lang="en-GB" sz="2000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Derrick Bennett</a:t>
            </a:r>
            <a:r>
              <a:rPr lang="en-GB" sz="2000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Sarah Lewington</a:t>
            </a:r>
            <a:r>
              <a:rPr lang="en-GB" sz="2000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Jemma C. Hopewell</a:t>
            </a:r>
            <a:r>
              <a:rPr lang="en-GB" sz="2000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1†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Aiden Doherty</a:t>
            </a:r>
            <a:r>
              <a:rPr lang="en-GB" sz="2000" baseline="30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1†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endParaRPr lang="en-GB" sz="20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† </a:t>
            </a:r>
            <a:r>
              <a:rPr lang="en-GB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Equal contributions</a:t>
            </a:r>
            <a:endParaRPr lang="en-GB" sz="20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endParaRPr lang="en-GB" sz="20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GB" sz="2000" b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Affiliations: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1.Nuffield Department of Population Health, University of Oxford, Oxford, UK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.UK Biobank, Stockport, UK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0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.MRC Epidemiology Unit, University of Cambridge, Cambridge, UK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DBD48B6-CE1F-4D94-9AB5-FC2D6155FF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5731" y="9259913"/>
            <a:ext cx="7815686" cy="888134"/>
          </a:xfrm>
        </p:spPr>
        <p:txBody>
          <a:bodyPr/>
          <a:lstStyle/>
          <a:p>
            <a:r>
              <a:rPr lang="en-US" dirty="0"/>
              <a:t>Charilaos (Harry) Zisou, DPhil Student</a:t>
            </a:r>
            <a:br>
              <a:rPr lang="en-US" dirty="0"/>
            </a:br>
            <a:r>
              <a:rPr lang="en-US" dirty="0"/>
              <a:t>University of Oxford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1F735-D1CB-F8E6-32D4-2385F1602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5735" y="11537539"/>
            <a:ext cx="9301511" cy="1447747"/>
          </a:xfrm>
        </p:spPr>
        <p:txBody>
          <a:bodyPr/>
          <a:lstStyle/>
          <a:p>
            <a:r>
              <a:rPr lang="en-US" dirty="0" err="1"/>
              <a:t>HRfH</a:t>
            </a:r>
            <a:r>
              <a:rPr lang="en-US" dirty="0"/>
              <a:t> Connect Research Showcase	</a:t>
            </a:r>
            <a:br>
              <a:rPr lang="en-US" dirty="0"/>
            </a:br>
            <a:r>
              <a:rPr lang="en-US" dirty="0"/>
              <a:t>07-February-2025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341" y="922697"/>
            <a:ext cx="1487812" cy="191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90F33-9C9A-4B06-A55C-049141243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Device-based measurements provide novel insights into associations of physical activity and sleep with health outcomes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Cohort studies typically instruct participants to wear an accelerometer for 7 days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Research questions:</a:t>
            </a:r>
          </a:p>
          <a:p>
            <a:pPr marL="1466850" lvl="2" indent="-571500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 sz="3600" dirty="0"/>
              <a:t>Can a single 7-day accelerometer measurement capture someone’s usual physical activity and sleep patterns?</a:t>
            </a:r>
          </a:p>
          <a:p>
            <a:pPr marL="1466850" lvl="2" indent="-571500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 sz="3600" dirty="0"/>
              <a:t>How does within-person variation in physical activity and sleep affect their associations with future health outcomes?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E827B-4FEF-41A9-AFB5-809143E81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620D4-6601-4500-AB1F-807D526D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74" y="788219"/>
            <a:ext cx="20932937" cy="2211797"/>
          </a:xfrm>
        </p:spPr>
        <p:txBody>
          <a:bodyPr/>
          <a:lstStyle/>
          <a:p>
            <a:r>
              <a:rPr lang="en-GB" dirty="0"/>
              <a:t>Wearables in large-scale epidemiological studies</a:t>
            </a:r>
          </a:p>
        </p:txBody>
      </p:sp>
    </p:spTree>
    <p:extLst>
      <p:ext uri="{BB962C8B-B14F-4D97-AF65-F5344CB8AC3E}">
        <p14:creationId xmlns:p14="http://schemas.microsoft.com/office/powerpoint/2010/main" val="7580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90F33-9C9A-4B06-A55C-049141243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74" y="8457340"/>
            <a:ext cx="19195140" cy="4794691"/>
          </a:xfrm>
        </p:spPr>
        <p:txBody>
          <a:bodyPr/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Investigated nine physical activity and sleep phenotypes</a:t>
            </a:r>
          </a:p>
          <a:p>
            <a:pPr marL="1466850" lvl="2" indent="-571500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 sz="3600" dirty="0"/>
              <a:t>Extracted using validated machine learning models developed by the Oxford Wearables Group (</a:t>
            </a:r>
            <a:r>
              <a:rPr lang="en-GB" sz="3600" dirty="0">
                <a:hlinkClick r:id="rId3"/>
              </a:rPr>
              <a:t>https:/github.com/</a:t>
            </a:r>
            <a:r>
              <a:rPr lang="en-GB" sz="3600" dirty="0" err="1">
                <a:hlinkClick r:id="rId3"/>
              </a:rPr>
              <a:t>OxWearables</a:t>
            </a:r>
            <a:r>
              <a:rPr lang="en-GB" sz="36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endParaRPr lang="en-GB" dirty="0"/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Assessed agreement between measurements taken ~3.7 years apart (</a:t>
            </a:r>
            <a:r>
              <a:rPr lang="en-GB" b="1" dirty="0"/>
              <a:t>reproducibility</a:t>
            </a:r>
            <a:r>
              <a:rPr lang="en-GB" dirty="0"/>
              <a:t>)</a:t>
            </a:r>
          </a:p>
          <a:p>
            <a:pPr marL="1466850" lvl="2" indent="-571500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 sz="3600" dirty="0"/>
              <a:t>Tracked changes in activity/sleep levels within baseline-defined fifths </a:t>
            </a:r>
          </a:p>
          <a:p>
            <a:pPr marL="1466850" lvl="2" indent="-571500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 sz="3600" dirty="0"/>
              <a:t>Estimated intraclass correlation coefficients (ICCs)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E827B-4FEF-41A9-AFB5-809143E81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dirty="0"/>
              <a:t>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620D4-6601-4500-AB1F-807D526D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74" y="788219"/>
            <a:ext cx="19396903" cy="2211797"/>
          </a:xfrm>
        </p:spPr>
        <p:txBody>
          <a:bodyPr/>
          <a:lstStyle/>
          <a:p>
            <a:r>
              <a:rPr lang="en-GB" dirty="0"/>
              <a:t>UK Biobank repeat </a:t>
            </a:r>
            <a:r>
              <a:rPr lang="en-GB" dirty="0" err="1"/>
              <a:t>accelerometry</a:t>
            </a:r>
            <a:r>
              <a:rPr lang="en-GB" dirty="0"/>
              <a:t> sub-study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8" r="14261"/>
          <a:stretch/>
        </p:blipFill>
        <p:spPr>
          <a:xfrm>
            <a:off x="4932026" y="3191880"/>
            <a:ext cx="6379973" cy="5073595"/>
          </a:xfrm>
          <a:prstGeom prst="rect">
            <a:avLst/>
          </a:prstGeom>
        </p:spPr>
      </p:pic>
      <p:pic>
        <p:nvPicPr>
          <p:cNvPr id="7" name="Picture 2" descr="https://www.mrc-epid.cam.ac.uk/wp-content/uploads/2017/01/UKbiobank_Monitor_highr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977" y="3575610"/>
            <a:ext cx="7784537" cy="437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K Biobank Logo [IMAGE] | EurekAlert! Science News Releases">
            <a:extLst>
              <a:ext uri="{FF2B5EF4-FFF2-40B4-BE49-F238E27FC236}">
                <a16:creationId xmlns:a16="http://schemas.microsoft.com/office/drawing/2014/main" id="{B4A981D7-B6C3-40E3-B8E6-A9607B26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4" y="3191880"/>
            <a:ext cx="2820652" cy="13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07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1CE821-A031-403C-A15D-530D867E4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46" y="4731433"/>
            <a:ext cx="14252211" cy="74539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E827B-4FEF-41A9-AFB5-809143E81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620D4-6601-4500-AB1F-807D526D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75" y="2147268"/>
            <a:ext cx="20493000" cy="2270717"/>
          </a:xfrm>
        </p:spPr>
        <p:txBody>
          <a:bodyPr/>
          <a:lstStyle/>
          <a:p>
            <a:pPr algn="just"/>
            <a:r>
              <a:rPr lang="en-GB" sz="6000" dirty="0"/>
              <a:t>Changes in accelerometer-derived phenotypes of physical activity and sleep within fifths defined by first measurements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2C90F33-9C9A-4B06-A55C-049141243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1757" y="6221896"/>
            <a:ext cx="8084335" cy="5150438"/>
          </a:xfrm>
        </p:spPr>
        <p:txBody>
          <a:bodyPr/>
          <a:lstStyle/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Mean levels of physical activity and sleep moderately converged after 4 years (regression towards the mean)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Remaining phenotype ICCs ranged from 0.58 (sleep efficiency) to </a:t>
            </a:r>
            <a:r>
              <a:rPr lang="en-GB" b="1" dirty="0"/>
              <a:t>0.75 (overall activity)</a:t>
            </a:r>
          </a:p>
        </p:txBody>
      </p:sp>
    </p:spTree>
    <p:extLst>
      <p:ext uri="{BB962C8B-B14F-4D97-AF65-F5344CB8AC3E}">
        <p14:creationId xmlns:p14="http://schemas.microsoft.com/office/powerpoint/2010/main" val="240823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6"/>
          <a:stretch/>
        </p:blipFill>
        <p:spPr>
          <a:xfrm>
            <a:off x="631582" y="4669302"/>
            <a:ext cx="12729364" cy="90466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E827B-4FEF-41A9-AFB5-809143E81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3C545F4-004D-4B14-B742-6D78B8B4526E}"/>
              </a:ext>
            </a:extLst>
          </p:cNvPr>
          <p:cNvSpPr txBox="1">
            <a:spLocks/>
          </p:cNvSpPr>
          <p:nvPr/>
        </p:nvSpPr>
        <p:spPr>
          <a:xfrm>
            <a:off x="2111375" y="2147268"/>
            <a:ext cx="19523674" cy="22707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828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6000" dirty="0"/>
              <a:t>Impact of within-person variation on association between daily step count and coronary heart disease (CHD) – regression dilution bias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8DF0EBD0-150A-4791-923F-09E45A7A2A8E}"/>
              </a:ext>
            </a:extLst>
          </p:cNvPr>
          <p:cNvSpPr txBox="1">
            <a:spLocks/>
          </p:cNvSpPr>
          <p:nvPr/>
        </p:nvSpPr>
        <p:spPr>
          <a:xfrm>
            <a:off x="11689372" y="6624735"/>
            <a:ext cx="12063046" cy="30748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45720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43815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53340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55245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Before correction for regression dilution bias:</a:t>
            </a:r>
          </a:p>
          <a:p>
            <a:pPr marL="1466850" lvl="2" indent="-571500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 sz="3600" dirty="0"/>
              <a:t>Every 4,000 steps </a:t>
            </a:r>
            <a:r>
              <a:rPr lang="en-GB" sz="3600" dirty="0">
                <a:sym typeface="Wingdings" panose="05000000000000000000" pitchFamily="2" charset="2"/>
              </a:rPr>
              <a:t></a:t>
            </a:r>
            <a:r>
              <a:rPr lang="en-GB" sz="3600" dirty="0"/>
              <a:t>13% lower risk of CHD</a:t>
            </a:r>
          </a:p>
        </p:txBody>
      </p:sp>
    </p:spTree>
    <p:extLst>
      <p:ext uri="{BB962C8B-B14F-4D97-AF65-F5344CB8AC3E}">
        <p14:creationId xmlns:p14="http://schemas.microsoft.com/office/powerpoint/2010/main" val="2701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D6934B-04BC-40FD-83E3-2731CDE3F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6"/>
          <a:stretch/>
        </p:blipFill>
        <p:spPr>
          <a:xfrm>
            <a:off x="631582" y="4669302"/>
            <a:ext cx="12729364" cy="90466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E827B-4FEF-41A9-AFB5-809143E81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2C90F33-9C9A-4B06-A55C-049141243D4F}"/>
              </a:ext>
            </a:extLst>
          </p:cNvPr>
          <p:cNvSpPr txBox="1">
            <a:spLocks/>
          </p:cNvSpPr>
          <p:nvPr/>
        </p:nvSpPr>
        <p:spPr>
          <a:xfrm>
            <a:off x="11689372" y="6624735"/>
            <a:ext cx="12063046" cy="3392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45720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43815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53340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55245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Before correction for regression dilution bias:</a:t>
            </a:r>
          </a:p>
          <a:p>
            <a:pPr marL="1466850" lvl="2" indent="-571500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 sz="3600" dirty="0"/>
              <a:t>Every 4,000 steps </a:t>
            </a:r>
            <a:r>
              <a:rPr lang="en-GB" sz="3600" dirty="0">
                <a:sym typeface="Wingdings" panose="05000000000000000000" pitchFamily="2" charset="2"/>
              </a:rPr>
              <a:t></a:t>
            </a:r>
            <a:r>
              <a:rPr lang="en-GB" sz="3600" dirty="0"/>
              <a:t>13% lower risk of CHD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After correction for regression dilution bias:</a:t>
            </a:r>
          </a:p>
          <a:p>
            <a:pPr marL="1466850" lvl="2" indent="-571500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 sz="3600" dirty="0"/>
              <a:t>Every 4,000 </a:t>
            </a:r>
            <a:r>
              <a:rPr lang="en-GB" sz="3600" b="1" dirty="0"/>
              <a:t>usual</a:t>
            </a:r>
            <a:r>
              <a:rPr lang="en-GB" sz="3600" dirty="0"/>
              <a:t> steps </a:t>
            </a:r>
            <a:r>
              <a:rPr lang="en-GB" sz="3600" dirty="0">
                <a:sym typeface="Wingdings" panose="05000000000000000000" pitchFamily="2" charset="2"/>
              </a:rPr>
              <a:t> </a:t>
            </a:r>
            <a:r>
              <a:rPr lang="en-GB" sz="3600" b="1" dirty="0">
                <a:sym typeface="Wingdings" panose="05000000000000000000" pitchFamily="2" charset="2"/>
              </a:rPr>
              <a:t>20</a:t>
            </a:r>
            <a:r>
              <a:rPr lang="en-GB" sz="3600" b="1" dirty="0"/>
              <a:t>% </a:t>
            </a:r>
            <a:r>
              <a:rPr lang="en-GB" sz="3600" dirty="0"/>
              <a:t>lower risk of CHD</a:t>
            </a:r>
          </a:p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endParaRPr lang="en-GB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CB1A3D7-23E4-4FA0-9655-4B1476452088}"/>
              </a:ext>
            </a:extLst>
          </p:cNvPr>
          <p:cNvSpPr txBox="1">
            <a:spLocks/>
          </p:cNvSpPr>
          <p:nvPr/>
        </p:nvSpPr>
        <p:spPr>
          <a:xfrm>
            <a:off x="2111375" y="2147268"/>
            <a:ext cx="19523674" cy="22707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828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6000" dirty="0"/>
              <a:t>Impact of within-person variation on association between daily step count and coronary heart disease (CHD) – regression dilution bias</a:t>
            </a:r>
          </a:p>
        </p:txBody>
      </p:sp>
    </p:spTree>
    <p:extLst>
      <p:ext uri="{BB962C8B-B14F-4D97-AF65-F5344CB8AC3E}">
        <p14:creationId xmlns:p14="http://schemas.microsoft.com/office/powerpoint/2010/main" val="88658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2E827B-4FEF-41A9-AFB5-809143E81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620D4-6601-4500-AB1F-807D526D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and implications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D5C8A-99A8-4343-B228-D8267CC7AAC5}"/>
              </a:ext>
            </a:extLst>
          </p:cNvPr>
          <p:cNvSpPr txBox="1"/>
          <p:nvPr/>
        </p:nvSpPr>
        <p:spPr>
          <a:xfrm>
            <a:off x="11689372" y="2638166"/>
            <a:ext cx="12225705" cy="9802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GB" sz="4800" b="1" dirty="0"/>
              <a:t>Preprint:</a:t>
            </a:r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SzPct val="100000"/>
            </a:pPr>
            <a:endParaRPr lang="en-GB" sz="4800" b="1" dirty="0"/>
          </a:p>
          <a:p>
            <a:pPr marL="571500" indent="-571500" algn="ctr">
              <a:spcBef>
                <a:spcPts val="600"/>
              </a:spcBef>
              <a:buSzPct val="100000"/>
            </a:pPr>
            <a:endParaRPr lang="en-GB" sz="4800" dirty="0">
              <a:hlinkClick r:id="rId2"/>
            </a:endParaRPr>
          </a:p>
          <a:p>
            <a:pPr marL="571500" indent="-571500" algn="ctr">
              <a:spcBef>
                <a:spcPts val="600"/>
              </a:spcBef>
              <a:buSzPct val="100000"/>
            </a:pPr>
            <a:endParaRPr lang="en-GB" sz="4800" dirty="0">
              <a:hlinkClick r:id="rId2"/>
            </a:endParaRPr>
          </a:p>
          <a:p>
            <a:pPr marL="571500" indent="-571500" algn="ctr">
              <a:spcBef>
                <a:spcPts val="600"/>
              </a:spcBef>
              <a:buSzPct val="100000"/>
            </a:pPr>
            <a:endParaRPr lang="en-GB" sz="4800" dirty="0">
              <a:hlinkClick r:id="rId2"/>
            </a:endParaRPr>
          </a:p>
          <a:p>
            <a:pPr marL="571500" indent="-571500" algn="ctr">
              <a:spcBef>
                <a:spcPts val="600"/>
              </a:spcBef>
              <a:buSzPct val="100000"/>
            </a:pPr>
            <a:endParaRPr lang="en-GB" sz="4800" dirty="0">
              <a:hlinkClick r:id="rId2"/>
            </a:endParaRPr>
          </a:p>
          <a:p>
            <a:pPr marL="571500" indent="-571500" algn="ctr">
              <a:spcBef>
                <a:spcPts val="600"/>
              </a:spcBef>
              <a:buSzPct val="100000"/>
            </a:pPr>
            <a:endParaRPr lang="en-GB" sz="4800" dirty="0">
              <a:hlinkClick r:id="rId2"/>
            </a:endParaRPr>
          </a:p>
          <a:p>
            <a:pPr marL="571500" indent="-571500" algn="ctr">
              <a:spcBef>
                <a:spcPts val="600"/>
              </a:spcBef>
              <a:buSzPct val="100000"/>
            </a:pPr>
            <a:endParaRPr lang="en-GB" sz="4800" dirty="0">
              <a:hlinkClick r:id="rId2"/>
            </a:endParaRPr>
          </a:p>
          <a:p>
            <a:pPr marL="571500" indent="-571500" algn="ctr">
              <a:spcBef>
                <a:spcPts val="600"/>
              </a:spcBef>
              <a:buSzPct val="100000"/>
            </a:pPr>
            <a:endParaRPr lang="en-GB" sz="4800" dirty="0">
              <a:hlinkClick r:id="rId2"/>
            </a:endParaRPr>
          </a:p>
          <a:p>
            <a:pPr marL="571500" indent="-571500" algn="ctr">
              <a:spcBef>
                <a:spcPts val="600"/>
              </a:spcBef>
              <a:buSzPct val="100000"/>
            </a:pPr>
            <a:endParaRPr lang="en-GB" sz="4800" dirty="0">
              <a:hlinkClick r:id="rId2"/>
            </a:endParaRPr>
          </a:p>
          <a:p>
            <a:pPr marL="571500" indent="-571500" algn="ctr">
              <a:spcBef>
                <a:spcPts val="600"/>
              </a:spcBef>
              <a:buSzPct val="100000"/>
            </a:pPr>
            <a:r>
              <a:rPr lang="en-GB" sz="4800" dirty="0">
                <a:hlinkClick r:id="rId2"/>
              </a:rPr>
              <a:t>tinyurl.com/ukb-repeat-accelerometry</a:t>
            </a:r>
            <a:endParaRPr lang="en-GB" sz="4800" dirty="0"/>
          </a:p>
          <a:p>
            <a:pPr marL="571500" indent="-571500" algn="ctr">
              <a:lnSpc>
                <a:spcPct val="100000"/>
              </a:lnSpc>
              <a:spcBef>
                <a:spcPts val="600"/>
              </a:spcBef>
              <a:buSzPct val="100000"/>
            </a:pPr>
            <a:endParaRPr lang="en-GB" sz="4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F501D-EE40-492C-BDAE-C6E9F8EFD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155" y="3487435"/>
            <a:ext cx="7026137" cy="7026137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5504ED7-172B-4EC7-9767-5C3EA19D2849}"/>
              </a:ext>
            </a:extLst>
          </p:cNvPr>
          <p:cNvSpPr txBox="1">
            <a:spLocks/>
          </p:cNvSpPr>
          <p:nvPr/>
        </p:nvSpPr>
        <p:spPr>
          <a:xfrm>
            <a:off x="2111374" y="3732245"/>
            <a:ext cx="10895499" cy="8189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45720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43815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53340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200" indent="-55245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SzPct val="14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Seven-day accelerometer measurements exhibit moderate to good long-term reproducibility</a:t>
            </a:r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3600" dirty="0"/>
              <a:t>Previous studies have likely </a:t>
            </a:r>
            <a:r>
              <a:rPr lang="en-GB" sz="3600" b="1" dirty="0"/>
              <a:t>underestimated</a:t>
            </a:r>
            <a:r>
              <a:rPr lang="en-GB" sz="3600" dirty="0"/>
              <a:t> associations with health outcomes</a:t>
            </a:r>
          </a:p>
          <a:p>
            <a:pPr marL="1466850" lvl="2" indent="-571500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endParaRPr lang="en-GB" sz="3600" dirty="0"/>
          </a:p>
          <a:p>
            <a:pPr marL="571500" indent="-5715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Highlights the need for:</a:t>
            </a:r>
          </a:p>
          <a:p>
            <a:pPr marL="1466850" lvl="2" indent="-571500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 sz="3600" dirty="0"/>
              <a:t>cohort studies to incorporate repeat accelerometer measurements</a:t>
            </a:r>
          </a:p>
          <a:p>
            <a:pPr marL="1466850" lvl="2" indent="-571500">
              <a:lnSpc>
                <a:spcPct val="100000"/>
              </a:lnSpc>
              <a:spcBef>
                <a:spcPts val="6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 sz="3600" dirty="0"/>
              <a:t>researchers to use appropriate methods to account for regression dilution bias</a:t>
            </a:r>
          </a:p>
        </p:txBody>
      </p:sp>
    </p:spTree>
    <p:extLst>
      <p:ext uri="{BB962C8B-B14F-4D97-AF65-F5344CB8AC3E}">
        <p14:creationId xmlns:p14="http://schemas.microsoft.com/office/powerpoint/2010/main" val="4384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xPoP Health ETHOX Theme">
  <a:themeElements>
    <a:clrScheme name="OxPopHealth">
      <a:dk1>
        <a:srgbClr val="011E41"/>
      </a:dk1>
      <a:lt1>
        <a:sysClr val="window" lastClr="FFFFFF"/>
      </a:lt1>
      <a:dk2>
        <a:srgbClr val="6D4F96"/>
      </a:dk2>
      <a:lt2>
        <a:srgbClr val="E7E6E6"/>
      </a:lt2>
      <a:accent1>
        <a:srgbClr val="F93822"/>
      </a:accent1>
      <a:accent2>
        <a:srgbClr val="011E41"/>
      </a:accent2>
      <a:accent3>
        <a:srgbClr val="B03C8E"/>
      </a:accent3>
      <a:accent4>
        <a:srgbClr val="6D4F96"/>
      </a:accent4>
      <a:accent5>
        <a:srgbClr val="38517E"/>
      </a:accent5>
      <a:accent6>
        <a:srgbClr val="2F4858"/>
      </a:accent6>
      <a:hlink>
        <a:srgbClr val="F93822"/>
      </a:hlink>
      <a:folHlink>
        <a:srgbClr val="011E41"/>
      </a:folHlink>
    </a:clrScheme>
    <a:fontScheme name="OxPopHealth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40962CCB8CA64AB4DAF2C8B7389621" ma:contentTypeVersion="13" ma:contentTypeDescription="Create a new document." ma:contentTypeScope="" ma:versionID="50ab9a366842309f336ed61c5be2973d">
  <xsd:schema xmlns:xsd="http://www.w3.org/2001/XMLSchema" xmlns:xs="http://www.w3.org/2001/XMLSchema" xmlns:p="http://schemas.microsoft.com/office/2006/metadata/properties" xmlns:ns2="f90c77d1-93ed-4f71-8f4c-7998a9530f63" xmlns:ns3="e126fe4f-ea1a-43f6-ac45-2d71a1d6365f" targetNamespace="http://schemas.microsoft.com/office/2006/metadata/properties" ma:root="true" ma:fieldsID="2d131221133a372bb21dcfd9d63ff8a2" ns2:_="" ns3:_="">
    <xsd:import namespace="f90c77d1-93ed-4f71-8f4c-7998a9530f63"/>
    <xsd:import namespace="e126fe4f-ea1a-43f6-ac45-2d71a1d636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c77d1-93ed-4f71-8f4c-7998a9530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6fe4f-ea1a-43f6-ac45-2d71a1d6365f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f469578-d4c4-43e6-9f3e-6d981ab352b3}" ma:internalName="TaxCatchAll" ma:showField="CatchAllData" ma:web="e126fe4f-ea1a-43f6-ac45-2d71a1d636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0c77d1-93ed-4f71-8f4c-7998a9530f63">
      <Terms xmlns="http://schemas.microsoft.com/office/infopath/2007/PartnerControls"/>
    </lcf76f155ced4ddcb4097134ff3c332f>
    <TaxCatchAll xmlns="e126fe4f-ea1a-43f6-ac45-2d71a1d6365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B3DB0-23E1-4186-96E3-9C50E85D8E8F}"/>
</file>

<file path=customXml/itemProps2.xml><?xml version="1.0" encoding="utf-8"?>
<ds:datastoreItem xmlns:ds="http://schemas.openxmlformats.org/officeDocument/2006/customXml" ds:itemID="{4DEB2D7A-9A87-46AF-B4F2-9C5468FD9484}">
  <ds:schemaRefs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671cd35f-aedc-4334-b73d-1cf4f58ec630"/>
    <ds:schemaRef ds:uri="http://schemas.microsoft.com/office/infopath/2007/PartnerControls"/>
    <ds:schemaRef ds:uri="ad79e2ed-7106-4e4b-9936-36c9cc39fbca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978E75F-52AE-4F49-B263-C3EBECAF04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3280</TotalTime>
  <Words>458</Words>
  <Application>Microsoft Office PowerPoint</Application>
  <PresentationFormat>Custom</PresentationFormat>
  <Paragraphs>69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Courier New</vt:lpstr>
      <vt:lpstr>Mulish Medium</vt:lpstr>
      <vt:lpstr>Arial</vt:lpstr>
      <vt:lpstr>OxPoP Health ETHOX Theme</vt:lpstr>
      <vt:lpstr>PowerPoint Presentation</vt:lpstr>
      <vt:lpstr>Wearables in large-scale epidemiological studies</vt:lpstr>
      <vt:lpstr>UK Biobank repeat accelerometry sub-study</vt:lpstr>
      <vt:lpstr>Changes in accelerometer-derived phenotypes of physical activity and sleep within fifths defined by first measurements</vt:lpstr>
      <vt:lpstr>PowerPoint Presentation</vt:lpstr>
      <vt:lpstr>PowerPoint Presentation</vt:lpstr>
      <vt:lpstr>Conclusions and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Startup</dc:creator>
  <cp:lastModifiedBy>Charilaos Zisou</cp:lastModifiedBy>
  <cp:revision>117</cp:revision>
  <dcterms:created xsi:type="dcterms:W3CDTF">2021-09-21T13:59:39Z</dcterms:created>
  <dcterms:modified xsi:type="dcterms:W3CDTF">2025-02-01T19:15:50Z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0x0101002240962CCB8CA64AB4DAF2C8B7389621</vt:lpwstr>
  </property>
  <property fmtid="{D5CDD505-2E9C-101B-9397-08002B2CF9AE}" pid="3" name="MediaServiceImageTags">
    <vt:lpwstr/>
  </property>
</Properties>
</file>